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3"/>
  </p:notesMasterIdLst>
  <p:sldIdLst>
    <p:sldId id="256" r:id="rId2"/>
    <p:sldId id="257" r:id="rId3"/>
    <p:sldId id="258" r:id="rId4"/>
    <p:sldId id="259" r:id="rId5"/>
    <p:sldId id="260" r:id="rId6"/>
    <p:sldId id="261" r:id="rId7"/>
    <p:sldId id="262" r:id="rId8"/>
    <p:sldId id="264" r:id="rId9"/>
    <p:sldId id="266" r:id="rId10"/>
    <p:sldId id="268" r:id="rId11"/>
    <p:sldId id="263"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629" y="7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6F8F1AB-85DF-477D-9CEA-5D95B4009BD0}" type="datetimeFigureOut">
              <a:rPr lang="en-US" smtClean="0"/>
              <a:t>2/27/2022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BE15BF7-D52F-4434-9B26-E82967DF148A}" type="slidenum">
              <a:rPr lang="en-US" smtClean="0"/>
              <a:t>‹#›</a:t>
            </a:fld>
            <a:endParaRPr lang="en-US"/>
          </a:p>
        </p:txBody>
      </p:sp>
    </p:spTree>
    <p:extLst>
      <p:ext uri="{BB962C8B-B14F-4D97-AF65-F5344CB8AC3E}">
        <p14:creationId xmlns:p14="http://schemas.microsoft.com/office/powerpoint/2010/main" val="25831125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BE15BF7-D52F-4434-9B26-E82967DF148A}" type="slidenum">
              <a:rPr lang="en-US" smtClean="0"/>
              <a:t>1</a:t>
            </a:fld>
            <a:endParaRPr lang="en-US"/>
          </a:p>
        </p:txBody>
      </p:sp>
    </p:spTree>
    <p:extLst>
      <p:ext uri="{BB962C8B-B14F-4D97-AF65-F5344CB8AC3E}">
        <p14:creationId xmlns:p14="http://schemas.microsoft.com/office/powerpoint/2010/main" val="20689809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541543C6-34AF-4AE7-BEF9-5B0968C4AB0C}" type="datetime1">
              <a:rPr lang="en-US" smtClean="0"/>
              <a:t>2/27/2022</a:t>
            </a:fld>
            <a:endParaRPr lang="en-US"/>
          </a:p>
        </p:txBody>
      </p:sp>
      <p:sp>
        <p:nvSpPr>
          <p:cNvPr id="5" name="Footer Placeholder 4"/>
          <p:cNvSpPr>
            <a:spLocks noGrp="1"/>
          </p:cNvSpPr>
          <p:nvPr>
            <p:ph type="ftr" sz="quarter" idx="11"/>
          </p:nvPr>
        </p:nvSpPr>
        <p:spPr/>
        <p:txBody>
          <a:bodyPr/>
          <a:lstStyle/>
          <a:p>
            <a:endParaRPr lang="en-US"/>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4901F149-38CF-499E-85D3-3AA05FD514CC}" type="slidenum">
              <a:rPr lang="en-US" smtClean="0"/>
              <a:t>‹#›</a:t>
            </a:fld>
            <a:endParaRPr lang="en-US"/>
          </a:p>
        </p:txBody>
      </p:sp>
    </p:spTree>
    <p:extLst>
      <p:ext uri="{BB962C8B-B14F-4D97-AF65-F5344CB8AC3E}">
        <p14:creationId xmlns:p14="http://schemas.microsoft.com/office/powerpoint/2010/main" val="39057856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536638C-6C5A-4091-BAB7-B05CFDB309F7}" type="datetime1">
              <a:rPr lang="en-US" smtClean="0"/>
              <a:t>2/27/2022</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4901F149-38CF-499E-85D3-3AA05FD514CC}" type="slidenum">
              <a:rPr lang="en-US" smtClean="0"/>
              <a:t>‹#›</a:t>
            </a:fld>
            <a:endParaRPr lang="en-US"/>
          </a:p>
        </p:txBody>
      </p:sp>
    </p:spTree>
    <p:extLst>
      <p:ext uri="{BB962C8B-B14F-4D97-AF65-F5344CB8AC3E}">
        <p14:creationId xmlns:p14="http://schemas.microsoft.com/office/powerpoint/2010/main" val="5149833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271E55A-0A17-44DC-80AA-FE998FFA8C28}" type="datetime1">
              <a:rPr lang="en-US" smtClean="0"/>
              <a:t>2/27/2022</a:t>
            </a:fld>
            <a:endParaRPr lang="en-US"/>
          </a:p>
        </p:txBody>
      </p:sp>
      <p:sp>
        <p:nvSpPr>
          <p:cNvPr id="5" name="Footer Placeholder 4"/>
          <p:cNvSpPr>
            <a:spLocks noGrp="1"/>
          </p:cNvSpPr>
          <p:nvPr>
            <p:ph type="ftr" sz="quarter" idx="11"/>
          </p:nvPr>
        </p:nvSpPr>
        <p:spPr/>
        <p:txBody>
          <a:bodyPr/>
          <a:lstStyle/>
          <a:p>
            <a:endParaRPr lang="en-US"/>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4901F149-38CF-499E-85D3-3AA05FD514CC}" type="slidenum">
              <a:rPr lang="en-US" smtClean="0"/>
              <a:t>‹#›</a:t>
            </a:fld>
            <a:endParaRPr lang="en-US"/>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8315811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92FA9CA5-BF2F-48CC-8D7F-E9E8445C6B2F}" type="datetime1">
              <a:rPr lang="en-US" smtClean="0"/>
              <a:t>2/27/2022</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4901F149-38CF-499E-85D3-3AA05FD514CC}" type="slidenum">
              <a:rPr lang="en-US" smtClean="0"/>
              <a:t>‹#›</a:t>
            </a:fld>
            <a:endParaRPr lang="en-US"/>
          </a:p>
        </p:txBody>
      </p:sp>
    </p:spTree>
    <p:extLst>
      <p:ext uri="{BB962C8B-B14F-4D97-AF65-F5344CB8AC3E}">
        <p14:creationId xmlns:p14="http://schemas.microsoft.com/office/powerpoint/2010/main" val="270844341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A71B1156-F517-4CDF-B166-4DE51744B942}" type="datetime1">
              <a:rPr lang="en-US" smtClean="0"/>
              <a:t>2/27/2022</a:t>
            </a:fld>
            <a:endParaRPr lang="en-US"/>
          </a:p>
        </p:txBody>
      </p:sp>
      <p:sp>
        <p:nvSpPr>
          <p:cNvPr id="6" name="Footer Placeholder 5"/>
          <p:cNvSpPr>
            <a:spLocks noGrp="1"/>
          </p:cNvSpPr>
          <p:nvPr>
            <p:ph type="ftr" sz="quarter" idx="11"/>
          </p:nvPr>
        </p:nvSpPr>
        <p:spPr/>
        <p:txBody>
          <a:bodyPr/>
          <a:lstStyle/>
          <a:p>
            <a:endParaRPr lang="en-US"/>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4901F149-38CF-499E-85D3-3AA05FD514CC}" type="slidenum">
              <a:rPr lang="en-US" smtClean="0"/>
              <a:t>‹#›</a:t>
            </a:fld>
            <a:endParaRPr lang="en-US"/>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74840591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27A7242F-43D3-404B-B9A5-D74CB4BCD801}" type="datetime1">
              <a:rPr lang="en-US" smtClean="0"/>
              <a:t>2/27/2022</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4901F149-38CF-499E-85D3-3AA05FD514CC}" type="slidenum">
              <a:rPr lang="en-US" smtClean="0"/>
              <a:t>‹#›</a:t>
            </a:fld>
            <a:endParaRPr lang="en-US"/>
          </a:p>
        </p:txBody>
      </p:sp>
    </p:spTree>
    <p:extLst>
      <p:ext uri="{BB962C8B-B14F-4D97-AF65-F5344CB8AC3E}">
        <p14:creationId xmlns:p14="http://schemas.microsoft.com/office/powerpoint/2010/main" val="83110103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B30DFC-FFB9-45B1-BFD6-AAAEB1C5666E}" type="datetime1">
              <a:rPr lang="en-US" smtClean="0"/>
              <a:t>2/27/2022</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4901F149-38CF-499E-85D3-3AA05FD514CC}" type="slidenum">
              <a:rPr lang="en-US" smtClean="0"/>
              <a:t>‹#›</a:t>
            </a:fld>
            <a:endParaRPr lang="en-US"/>
          </a:p>
        </p:txBody>
      </p:sp>
    </p:spTree>
    <p:extLst>
      <p:ext uri="{BB962C8B-B14F-4D97-AF65-F5344CB8AC3E}">
        <p14:creationId xmlns:p14="http://schemas.microsoft.com/office/powerpoint/2010/main" val="156047547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73E8337-2A01-4633-AB8D-184A234866C2}" type="datetime1">
              <a:rPr lang="en-US" smtClean="0"/>
              <a:t>2/27/2022</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4901F149-38CF-499E-85D3-3AA05FD514CC}" type="slidenum">
              <a:rPr lang="en-US" smtClean="0"/>
              <a:t>‹#›</a:t>
            </a:fld>
            <a:endParaRPr lang="en-US"/>
          </a:p>
        </p:txBody>
      </p:sp>
    </p:spTree>
    <p:extLst>
      <p:ext uri="{BB962C8B-B14F-4D97-AF65-F5344CB8AC3E}">
        <p14:creationId xmlns:p14="http://schemas.microsoft.com/office/powerpoint/2010/main" val="24980674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6D0379B-5992-4E87-BDFD-5DC8A8D69668}" type="datetime1">
              <a:rPr lang="en-US" smtClean="0"/>
              <a:t>2/27/2022</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4901F149-38CF-499E-85D3-3AA05FD514CC}" type="slidenum">
              <a:rPr lang="en-US" smtClean="0"/>
              <a:t>‹#›</a:t>
            </a:fld>
            <a:endParaRPr lang="en-US"/>
          </a:p>
        </p:txBody>
      </p:sp>
    </p:spTree>
    <p:extLst>
      <p:ext uri="{BB962C8B-B14F-4D97-AF65-F5344CB8AC3E}">
        <p14:creationId xmlns:p14="http://schemas.microsoft.com/office/powerpoint/2010/main" val="7839764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7AC214D-F98A-4CD8-BE9D-E3BE3485D719}" type="datetime1">
              <a:rPr lang="en-US" smtClean="0"/>
              <a:t>2/27/2022</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4901F149-38CF-499E-85D3-3AA05FD514CC}" type="slidenum">
              <a:rPr lang="en-US" smtClean="0"/>
              <a:t>‹#›</a:t>
            </a:fld>
            <a:endParaRPr lang="en-US"/>
          </a:p>
        </p:txBody>
      </p:sp>
    </p:spTree>
    <p:extLst>
      <p:ext uri="{BB962C8B-B14F-4D97-AF65-F5344CB8AC3E}">
        <p14:creationId xmlns:p14="http://schemas.microsoft.com/office/powerpoint/2010/main" val="3574339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D4A3FAB-0D67-46C0-9096-B933C4C09418}" type="datetime1">
              <a:rPr lang="en-US" smtClean="0"/>
              <a:t>2/27/2022</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4901F149-38CF-499E-85D3-3AA05FD514CC}" type="slidenum">
              <a:rPr lang="en-US" smtClean="0"/>
              <a:t>‹#›</a:t>
            </a:fld>
            <a:endParaRPr lang="en-US"/>
          </a:p>
        </p:txBody>
      </p:sp>
    </p:spTree>
    <p:extLst>
      <p:ext uri="{BB962C8B-B14F-4D97-AF65-F5344CB8AC3E}">
        <p14:creationId xmlns:p14="http://schemas.microsoft.com/office/powerpoint/2010/main" val="41012798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2E88661-81B1-443B-A924-0CC1F0AFA969}" type="datetime1">
              <a:rPr lang="en-US" smtClean="0"/>
              <a:t>2/27/2022</a:t>
            </a:fld>
            <a:endParaRPr lang="en-US"/>
          </a:p>
        </p:txBody>
      </p:sp>
      <p:sp>
        <p:nvSpPr>
          <p:cNvPr id="8" name="Footer Placeholder 7"/>
          <p:cNvSpPr>
            <a:spLocks noGrp="1"/>
          </p:cNvSpPr>
          <p:nvPr>
            <p:ph type="ftr" sz="quarter" idx="11"/>
          </p:nvPr>
        </p:nvSpPr>
        <p:spPr/>
        <p:txBody>
          <a:bodyPr/>
          <a:lstStyle/>
          <a:p>
            <a:endParaRPr lang="en-U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4901F149-38CF-499E-85D3-3AA05FD514CC}" type="slidenum">
              <a:rPr lang="en-US" smtClean="0"/>
              <a:t>‹#›</a:t>
            </a:fld>
            <a:endParaRPr lang="en-US"/>
          </a:p>
        </p:txBody>
      </p:sp>
    </p:spTree>
    <p:extLst>
      <p:ext uri="{BB962C8B-B14F-4D97-AF65-F5344CB8AC3E}">
        <p14:creationId xmlns:p14="http://schemas.microsoft.com/office/powerpoint/2010/main" val="11991888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D9FBF0C8-6BE8-40DE-A31D-C549FFB27ABE}" type="datetime1">
              <a:rPr lang="en-US" smtClean="0"/>
              <a:t>2/27/2022</a:t>
            </a:fld>
            <a:endParaRPr lang="en-US"/>
          </a:p>
        </p:txBody>
      </p:sp>
      <p:sp>
        <p:nvSpPr>
          <p:cNvPr id="4" name="Footer Placeholder 3"/>
          <p:cNvSpPr>
            <a:spLocks noGrp="1"/>
          </p:cNvSpPr>
          <p:nvPr>
            <p:ph type="ftr" sz="quarter" idx="11"/>
          </p:nvPr>
        </p:nvSpPr>
        <p:spPr/>
        <p:txBody>
          <a:bodyPr/>
          <a:lstStyle/>
          <a:p>
            <a:endParaRPr lang="en-US"/>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4901F149-38CF-499E-85D3-3AA05FD514CC}" type="slidenum">
              <a:rPr lang="en-US" smtClean="0"/>
              <a:t>‹#›</a:t>
            </a:fld>
            <a:endParaRPr lang="en-US"/>
          </a:p>
        </p:txBody>
      </p:sp>
    </p:spTree>
    <p:extLst>
      <p:ext uri="{BB962C8B-B14F-4D97-AF65-F5344CB8AC3E}">
        <p14:creationId xmlns:p14="http://schemas.microsoft.com/office/powerpoint/2010/main" val="41995603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DA78E97-4065-406E-BD2A-233AFD0A7D9C}" type="datetime1">
              <a:rPr lang="en-US" smtClean="0"/>
              <a:t>2/27/2022</a:t>
            </a:fld>
            <a:endParaRPr lang="en-US"/>
          </a:p>
        </p:txBody>
      </p:sp>
      <p:sp>
        <p:nvSpPr>
          <p:cNvPr id="3" name="Footer Placeholder 2"/>
          <p:cNvSpPr>
            <a:spLocks noGrp="1"/>
          </p:cNvSpPr>
          <p:nvPr>
            <p:ph type="ftr" sz="quarter" idx="11"/>
          </p:nvPr>
        </p:nvSpPr>
        <p:spPr/>
        <p:txBody>
          <a:bodyPr/>
          <a:lstStyle/>
          <a:p>
            <a:endParaRPr lang="en-US"/>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4901F149-38CF-499E-85D3-3AA05FD514CC}" type="slidenum">
              <a:rPr lang="en-US" smtClean="0"/>
              <a:t>‹#›</a:t>
            </a:fld>
            <a:endParaRPr lang="en-US"/>
          </a:p>
        </p:txBody>
      </p:sp>
    </p:spTree>
    <p:extLst>
      <p:ext uri="{BB962C8B-B14F-4D97-AF65-F5344CB8AC3E}">
        <p14:creationId xmlns:p14="http://schemas.microsoft.com/office/powerpoint/2010/main" val="26520422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230B50E-FF05-4BAC-8B90-0BDB9C3B7B53}" type="datetime1">
              <a:rPr lang="en-US" smtClean="0"/>
              <a:t>2/27/2022</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4901F149-38CF-499E-85D3-3AA05FD514CC}" type="slidenum">
              <a:rPr lang="en-US" smtClean="0"/>
              <a:t>‹#›</a:t>
            </a:fld>
            <a:endParaRPr lang="en-US"/>
          </a:p>
        </p:txBody>
      </p:sp>
    </p:spTree>
    <p:extLst>
      <p:ext uri="{BB962C8B-B14F-4D97-AF65-F5344CB8AC3E}">
        <p14:creationId xmlns:p14="http://schemas.microsoft.com/office/powerpoint/2010/main" val="8975975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9E0962B-34CF-45B8-909E-05B576501C5E}" type="datetime1">
              <a:rPr lang="en-US" smtClean="0"/>
              <a:t>2/27/2022</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4901F149-38CF-499E-85D3-3AA05FD514CC}" type="slidenum">
              <a:rPr lang="en-US" smtClean="0"/>
              <a:t>‹#›</a:t>
            </a:fld>
            <a:endParaRPr lang="en-US"/>
          </a:p>
        </p:txBody>
      </p:sp>
    </p:spTree>
    <p:extLst>
      <p:ext uri="{BB962C8B-B14F-4D97-AF65-F5344CB8AC3E}">
        <p14:creationId xmlns:p14="http://schemas.microsoft.com/office/powerpoint/2010/main" val="22512975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F2DBD5EB-C777-4C1F-AC71-8961D9099CFF}" type="datetime1">
              <a:rPr lang="en-US" smtClean="0"/>
              <a:t>2/27/2022</a:t>
            </a:fld>
            <a:endParaRPr lang="en-US"/>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4901F149-38CF-499E-85D3-3AA05FD514CC}" type="slidenum">
              <a:rPr lang="en-US" smtClean="0"/>
              <a:t>‹#›</a:t>
            </a:fld>
            <a:endParaRPr lang="en-US"/>
          </a:p>
        </p:txBody>
      </p:sp>
    </p:spTree>
    <p:extLst>
      <p:ext uri="{BB962C8B-B14F-4D97-AF65-F5344CB8AC3E}">
        <p14:creationId xmlns:p14="http://schemas.microsoft.com/office/powerpoint/2010/main" val="82171338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hf hdr="0" ftr="0" dt="0"/>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pPr algn="ctr" rtl="1"/>
            <a:r>
              <a:rPr lang="ar-SA" b="1" dirty="0">
                <a:latin typeface="Times New Roman" panose="02020603050405020304" pitchFamily="18" charset="0"/>
                <a:cs typeface="Times New Roman" panose="02020603050405020304" pitchFamily="18" charset="0"/>
              </a:rPr>
              <a:t>اشعاع </a:t>
            </a:r>
            <a:r>
              <a:rPr lang="ar-SA" b="1" dirty="0" smtClean="0">
                <a:latin typeface="Times New Roman" panose="02020603050405020304" pitchFamily="18" charset="0"/>
                <a:cs typeface="Times New Roman" panose="02020603050405020304" pitchFamily="18" charset="0"/>
              </a:rPr>
              <a:t>الجسم الأسود</a:t>
            </a:r>
            <a:r>
              <a:rPr lang="ar-IQ" b="1" dirty="0" smtClean="0">
                <a:latin typeface="Times New Roman" panose="02020603050405020304" pitchFamily="18" charset="0"/>
                <a:cs typeface="Times New Roman" panose="02020603050405020304" pitchFamily="18" charset="0"/>
              </a:rPr>
              <a:t/>
            </a:r>
            <a:br>
              <a:rPr lang="ar-IQ" b="1" dirty="0" smtClean="0">
                <a:latin typeface="Times New Roman" panose="02020603050405020304" pitchFamily="18" charset="0"/>
                <a:cs typeface="Times New Roman" panose="02020603050405020304" pitchFamily="18" charset="0"/>
              </a:rPr>
            </a:br>
            <a:r>
              <a:rPr lang="ar-IQ" b="1" dirty="0" smtClean="0">
                <a:latin typeface="Times New Roman" panose="02020603050405020304" pitchFamily="18" charset="0"/>
                <a:cs typeface="Times New Roman" panose="02020603050405020304" pitchFamily="18" charset="0"/>
              </a:rPr>
              <a:t>و</a:t>
            </a:r>
            <a:br>
              <a:rPr lang="ar-IQ" b="1" dirty="0" smtClean="0">
                <a:latin typeface="Times New Roman" panose="02020603050405020304" pitchFamily="18" charset="0"/>
                <a:cs typeface="Times New Roman" panose="02020603050405020304" pitchFamily="18" charset="0"/>
              </a:rPr>
            </a:br>
            <a:r>
              <a:rPr lang="ar-SA" b="1" dirty="0">
                <a:latin typeface="Times New Roman" panose="02020603050405020304" pitchFamily="18" charset="0"/>
                <a:cs typeface="Times New Roman" panose="02020603050405020304" pitchFamily="18" charset="0"/>
              </a:rPr>
              <a:t>قاعدة عدم الدقة </a:t>
            </a:r>
            <a:r>
              <a:rPr lang="ar-SA" b="1" dirty="0" smtClean="0">
                <a:latin typeface="Times New Roman" panose="02020603050405020304" pitchFamily="18" charset="0"/>
                <a:cs typeface="Times New Roman" panose="02020603050405020304" pitchFamily="18" charset="0"/>
              </a:rPr>
              <a:t>لهايزنبرج</a:t>
            </a:r>
            <a:endParaRPr lang="en-US"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4901F149-38CF-499E-85D3-3AA05FD514CC}" type="slidenum">
              <a:rPr lang="en-US" smtClean="0"/>
              <a:t>1</a:t>
            </a:fld>
            <a:endParaRPr lang="en-US"/>
          </a:p>
        </p:txBody>
      </p:sp>
    </p:spTree>
    <p:extLst>
      <p:ext uri="{BB962C8B-B14F-4D97-AF65-F5344CB8AC3E}">
        <p14:creationId xmlns:p14="http://schemas.microsoft.com/office/powerpoint/2010/main" val="175965974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99617" y="970344"/>
            <a:ext cx="10069004" cy="838930"/>
          </a:xfrm>
        </p:spPr>
        <p:txBody>
          <a:bodyPr/>
          <a:lstStyle/>
          <a:p>
            <a:pPr algn="r" rtl="1"/>
            <a:r>
              <a:rPr lang="ar-SA" b="1" dirty="0">
                <a:latin typeface="Times New Roman" panose="02020603050405020304" pitchFamily="18" charset="0"/>
                <a:cs typeface="Times New Roman" panose="02020603050405020304" pitchFamily="18" charset="0"/>
              </a:rPr>
              <a:t>قاعدة عدم الدقة </a:t>
            </a:r>
            <a:r>
              <a:rPr lang="ar-SA" b="1" dirty="0" smtClean="0">
                <a:latin typeface="Times New Roman" panose="02020603050405020304" pitchFamily="18" charset="0"/>
                <a:cs typeface="Times New Roman" panose="02020603050405020304" pitchFamily="18" charset="0"/>
              </a:rPr>
              <a:t>لهايزنبرج</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143000" y="2133600"/>
            <a:ext cx="10361612" cy="3777622"/>
          </a:xfrm>
        </p:spPr>
        <p:txBody>
          <a:bodyPr>
            <a:normAutofit/>
          </a:bodyPr>
          <a:lstStyle/>
          <a:p>
            <a:pPr algn="r" rtl="1">
              <a:lnSpc>
                <a:spcPct val="150000"/>
              </a:lnSpc>
            </a:pPr>
            <a:r>
              <a:rPr lang="ar-SA" sz="2400" dirty="0">
                <a:latin typeface="Times New Roman" panose="02020603050405020304" pitchFamily="18" charset="0"/>
                <a:cs typeface="Times New Roman" panose="02020603050405020304" pitchFamily="18" charset="0"/>
              </a:rPr>
              <a:t>ينص مبدأ هايزنبرج (عدم الدقة) على أنه من المستحيل معرفة سرعة جسيم و مكانه في الوقت نفسه بدقة. أي و بعبارة أخرى لا يمكن تحديد مكان الإلكترون وقياس سرعته او عزمه في نفس اللحظة بدقة بل يصحب القياس نسبة من الخطأ لا تقل عن حاصل قسمة ثابت بلانك على اربعة اضعاف النسبة التقريبية</a:t>
            </a:r>
            <a:r>
              <a:rPr lang="en-US" sz="2400" dirty="0">
                <a:latin typeface="Times New Roman" panose="02020603050405020304" pitchFamily="18" charset="0"/>
                <a:cs typeface="Times New Roman" panose="02020603050405020304" pitchFamily="18" charset="0"/>
              </a:rPr>
              <a:t> .</a:t>
            </a:r>
          </a:p>
          <a:p>
            <a:pPr algn="r" rtl="1">
              <a:lnSpc>
                <a:spcPct val="150000"/>
              </a:lnSpc>
            </a:pPr>
            <a:r>
              <a:rPr lang="ar-SA" sz="2400" dirty="0">
                <a:latin typeface="Times New Roman" panose="02020603050405020304" pitchFamily="18" charset="0"/>
                <a:cs typeface="Times New Roman" panose="02020603050405020304" pitchFamily="18" charset="0"/>
              </a:rPr>
              <a:t>أ –  من المستحيل تحديد مسارات ثابتة للإلكترونات .</a:t>
            </a:r>
            <a:endParaRPr lang="en-US" sz="2400" dirty="0">
              <a:latin typeface="Times New Roman" panose="02020603050405020304" pitchFamily="18" charset="0"/>
              <a:cs typeface="Times New Roman" panose="02020603050405020304" pitchFamily="18" charset="0"/>
            </a:endParaRPr>
          </a:p>
          <a:p>
            <a:pPr algn="r" rtl="1">
              <a:lnSpc>
                <a:spcPct val="150000"/>
              </a:lnSpc>
            </a:pPr>
            <a:r>
              <a:rPr lang="ar-SA" sz="2400" dirty="0">
                <a:latin typeface="Times New Roman" panose="02020603050405020304" pitchFamily="18" charset="0"/>
                <a:cs typeface="Times New Roman" panose="02020603050405020304" pitchFamily="18" charset="0"/>
              </a:rPr>
              <a:t>ب – الكمية الوحيدة التي يمكن معرفتها هي المكان الذي يحتمل أن يوجد فيه الإلكترون حول </a:t>
            </a:r>
            <a:r>
              <a:rPr lang="ar-SA" sz="2400" dirty="0" smtClean="0">
                <a:latin typeface="Times New Roman" panose="02020603050405020304" pitchFamily="18" charset="0"/>
                <a:cs typeface="Times New Roman" panose="02020603050405020304" pitchFamily="18" charset="0"/>
              </a:rPr>
              <a:t>النواة</a:t>
            </a:r>
            <a:r>
              <a:rPr lang="ar-IQ" sz="2400" dirty="0" smtClean="0">
                <a:latin typeface="Times New Roman" panose="02020603050405020304" pitchFamily="18" charset="0"/>
                <a:cs typeface="Times New Roman" panose="02020603050405020304" pitchFamily="18" charset="0"/>
              </a:rPr>
              <a:t>.</a:t>
            </a:r>
            <a:endParaRPr lang="en-US" sz="2400"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4901F149-38CF-499E-85D3-3AA05FD514CC}" type="slidenum">
              <a:rPr lang="en-US" smtClean="0"/>
              <a:t>10</a:t>
            </a:fld>
            <a:endParaRPr lang="en-US"/>
          </a:p>
        </p:txBody>
      </p:sp>
    </p:spTree>
    <p:extLst>
      <p:ext uri="{BB962C8B-B14F-4D97-AF65-F5344CB8AC3E}">
        <p14:creationId xmlns:p14="http://schemas.microsoft.com/office/powerpoint/2010/main" val="31869032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4901F149-38CF-499E-85D3-3AA05FD514CC}" type="slidenum">
              <a:rPr lang="en-US" smtClean="0"/>
              <a:t>11</a:t>
            </a:fld>
            <a:endParaRPr lang="en-US"/>
          </a:p>
        </p:txBody>
      </p:sp>
      <p:pic>
        <p:nvPicPr>
          <p:cNvPr id="6" name="Picture 5" descr="E:\3 جامعة البصرة\1- المحاضرات\المرحلة الأولى\Pics\015.jpg"/>
          <p:cNvPicPr/>
          <p:nvPr/>
        </p:nvPicPr>
        <p:blipFill>
          <a:blip r:embed="rId2">
            <a:extLst>
              <a:ext uri="{28A0092B-C50C-407E-A947-70E740481C1C}">
                <a14:useLocalDpi xmlns:a14="http://schemas.microsoft.com/office/drawing/2010/main" val="0"/>
              </a:ext>
            </a:extLst>
          </a:blip>
          <a:srcRect/>
          <a:stretch>
            <a:fillRect/>
          </a:stretch>
        </p:blipFill>
        <p:spPr bwMode="auto">
          <a:xfrm>
            <a:off x="2295144" y="1243584"/>
            <a:ext cx="8138160" cy="4526280"/>
          </a:xfrm>
          <a:prstGeom prst="rect">
            <a:avLst/>
          </a:prstGeom>
          <a:noFill/>
          <a:ln>
            <a:noFill/>
          </a:ln>
        </p:spPr>
      </p:pic>
    </p:spTree>
    <p:extLst>
      <p:ext uri="{BB962C8B-B14F-4D97-AF65-F5344CB8AC3E}">
        <p14:creationId xmlns:p14="http://schemas.microsoft.com/office/powerpoint/2010/main" val="14615825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784066"/>
          </a:xfrm>
        </p:spPr>
        <p:txBody>
          <a:bodyPr/>
          <a:lstStyle/>
          <a:p>
            <a:pPr algn="r" rtl="1"/>
            <a:r>
              <a:rPr lang="ar-SA" b="1" dirty="0">
                <a:latin typeface="Times New Roman" panose="02020603050405020304" pitchFamily="18" charset="0"/>
                <a:cs typeface="Times New Roman" panose="02020603050405020304" pitchFamily="18" charset="0"/>
              </a:rPr>
              <a:t>اشعاع الجسم </a:t>
            </a:r>
            <a:r>
              <a:rPr lang="ar-SA" b="1" dirty="0" smtClean="0">
                <a:latin typeface="Times New Roman" panose="02020603050405020304" pitchFamily="18" charset="0"/>
                <a:cs typeface="Times New Roman" panose="02020603050405020304" pitchFamily="18" charset="0"/>
              </a:rPr>
              <a:t>الأسود</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874520" y="1408176"/>
            <a:ext cx="9633805" cy="5294376"/>
          </a:xfrm>
        </p:spPr>
        <p:txBody>
          <a:bodyPr>
            <a:normAutofit/>
          </a:bodyPr>
          <a:lstStyle/>
          <a:p>
            <a:pPr algn="just" rtl="1">
              <a:lnSpc>
                <a:spcPct val="150000"/>
              </a:lnSpc>
            </a:pPr>
            <a:r>
              <a:rPr lang="ar-SA" sz="2400" dirty="0">
                <a:latin typeface="Times New Roman" panose="02020603050405020304" pitchFamily="18" charset="0"/>
                <a:cs typeface="Times New Roman" panose="02020603050405020304" pitchFamily="18" charset="0"/>
              </a:rPr>
              <a:t>تبعث الأجسام التي تعلو درجة حرارتها عن درجة حرارة الصفر المطلق </a:t>
            </a:r>
            <a:r>
              <a:rPr lang="ar-SA" sz="2400" dirty="0" smtClean="0">
                <a:latin typeface="Times New Roman" panose="02020603050405020304" pitchFamily="18" charset="0"/>
                <a:cs typeface="Times New Roman" panose="02020603050405020304" pitchFamily="18" charset="0"/>
              </a:rPr>
              <a:t>(-273.15 </a:t>
            </a:r>
            <a:r>
              <a:rPr lang="ar-SA" sz="2400" dirty="0">
                <a:latin typeface="Times New Roman" panose="02020603050405020304" pitchFamily="18" charset="0"/>
                <a:cs typeface="Times New Roman" panose="02020603050405020304" pitchFamily="18" charset="0"/>
              </a:rPr>
              <a:t>سيليزية) الطاقة على شكل إشعاع كهرومغناطيسي.</a:t>
            </a:r>
            <a:endParaRPr lang="en-US" sz="2400" dirty="0">
              <a:latin typeface="Times New Roman" panose="02020603050405020304" pitchFamily="18" charset="0"/>
              <a:cs typeface="Times New Roman" panose="02020603050405020304" pitchFamily="18" charset="0"/>
            </a:endParaRPr>
          </a:p>
          <a:p>
            <a:pPr algn="just" rtl="1">
              <a:lnSpc>
                <a:spcPct val="150000"/>
              </a:lnSpc>
            </a:pPr>
            <a:r>
              <a:rPr lang="ar-SA" sz="2400" dirty="0">
                <a:latin typeface="Times New Roman" panose="02020603050405020304" pitchFamily="18" charset="0"/>
                <a:cs typeface="Times New Roman" panose="02020603050405020304" pitchFamily="18" charset="0"/>
              </a:rPr>
              <a:t>يُعرف الجسم الأسود بأنه جسم افتراضي يمتص الإشعاعات التي تسقط عليه دون أن يعكس أياً منها. لذلك هو جسم افتراضي مثالي الامتصاص ومثالي الانعكاس لجميع الإشعاعات وبجميع الأطوال الموجية. يعتمد التوزيع الطيفي للطاقة الحرارية المشعة بواسطة الجسم الأسود (نمط شدة إشعاع الجسم الأسود على نطاق من الأطوال الموجية والترددات) على درجة حرارته فقط</a:t>
            </a:r>
            <a:r>
              <a:rPr lang="en-US" sz="2400" dirty="0">
                <a:latin typeface="Times New Roman" panose="02020603050405020304" pitchFamily="18" charset="0"/>
                <a:cs typeface="Times New Roman" panose="02020603050405020304" pitchFamily="18" charset="0"/>
              </a:rPr>
              <a:t>.</a:t>
            </a:r>
          </a:p>
          <a:p>
            <a:pPr algn="just" rtl="1">
              <a:lnSpc>
                <a:spcPct val="150000"/>
              </a:lnSpc>
            </a:pPr>
            <a:r>
              <a:rPr lang="ar-SA" sz="2400" dirty="0">
                <a:latin typeface="Times New Roman" panose="02020603050405020304" pitchFamily="18" charset="0"/>
                <a:cs typeface="Times New Roman" panose="02020603050405020304" pitchFamily="18" charset="0"/>
              </a:rPr>
              <a:t>نعلم أن أي جسم يمتص طاقة سيسخن؛ إذ سترتفع درجة حرارته. وبعد ذلك تُتاح للجسم فرصة إشعاع بعض الطاقة الممتصة. لا تمتص الأجسام السوداء الطاقة فحسب، بل تشعها أيضًا، وتفعل ذلك بطريقة محددة للغاية</a:t>
            </a:r>
            <a:r>
              <a:rPr lang="en-US" sz="2400" dirty="0">
                <a:latin typeface="Times New Roman" panose="02020603050405020304" pitchFamily="18" charset="0"/>
                <a:cs typeface="Times New Roman" panose="02020603050405020304" pitchFamily="18" charset="0"/>
              </a:rPr>
              <a:t>. </a:t>
            </a:r>
          </a:p>
        </p:txBody>
      </p:sp>
      <p:sp>
        <p:nvSpPr>
          <p:cNvPr id="4" name="Slide Number Placeholder 3"/>
          <p:cNvSpPr>
            <a:spLocks noGrp="1"/>
          </p:cNvSpPr>
          <p:nvPr>
            <p:ph type="sldNum" sz="quarter" idx="12"/>
          </p:nvPr>
        </p:nvSpPr>
        <p:spPr/>
        <p:txBody>
          <a:bodyPr/>
          <a:lstStyle/>
          <a:p>
            <a:fld id="{4901F149-38CF-499E-85D3-3AA05FD514CC}" type="slidenum">
              <a:rPr lang="en-US" smtClean="0"/>
              <a:t>2</a:t>
            </a:fld>
            <a:endParaRPr lang="en-US"/>
          </a:p>
        </p:txBody>
      </p:sp>
    </p:spTree>
    <p:extLst>
      <p:ext uri="{BB962C8B-B14F-4D97-AF65-F5344CB8AC3E}">
        <p14:creationId xmlns:p14="http://schemas.microsoft.com/office/powerpoint/2010/main" val="9190232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4901F149-38CF-499E-85D3-3AA05FD514CC}" type="slidenum">
              <a:rPr lang="en-US" smtClean="0"/>
              <a:t>3</a:t>
            </a:fld>
            <a:endParaRPr lang="en-US"/>
          </a:p>
        </p:txBody>
      </p:sp>
      <p:sp>
        <p:nvSpPr>
          <p:cNvPr id="5" name="Rectangle 4"/>
          <p:cNvSpPr/>
          <p:nvPr/>
        </p:nvSpPr>
        <p:spPr>
          <a:xfrm>
            <a:off x="6578675" y="970344"/>
            <a:ext cx="4442242" cy="461665"/>
          </a:xfrm>
          <a:prstGeom prst="rect">
            <a:avLst/>
          </a:prstGeom>
        </p:spPr>
        <p:txBody>
          <a:bodyPr wrap="none">
            <a:spAutoFit/>
          </a:bodyPr>
          <a:lstStyle/>
          <a:p>
            <a:pPr algn="r" rtl="1"/>
            <a:r>
              <a:rPr lang="ar-SA"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انظر </a:t>
            </a:r>
            <a:r>
              <a:rPr lang="ar-IQ"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ملف</a:t>
            </a:r>
            <a:r>
              <a:rPr lang="ar-SA"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ar-SA"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التسخين </a:t>
            </a:r>
            <a:r>
              <a:rPr lang="ar-SA"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الكهرب</a:t>
            </a:r>
            <a:r>
              <a:rPr lang="ar-IQ"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ائي</a:t>
            </a:r>
            <a:r>
              <a:rPr lang="ar-SA"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ar-SA"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الموضح أدناه</a:t>
            </a:r>
            <a:r>
              <a:rPr lang="en-US"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t>
            </a:r>
            <a:endParaRPr lang="en-US" sz="2400" dirty="0">
              <a:latin typeface="Times New Roman" panose="02020603050405020304" pitchFamily="18" charset="0"/>
              <a:cs typeface="Times New Roman" panose="02020603050405020304" pitchFamily="18" charset="0"/>
            </a:endParaRPr>
          </a:p>
        </p:txBody>
      </p:sp>
      <p:pic>
        <p:nvPicPr>
          <p:cNvPr id="6" name="Picture 5" descr="موقد ساخن"/>
          <p:cNvPicPr/>
          <p:nvPr/>
        </p:nvPicPr>
        <p:blipFill>
          <a:blip r:embed="rId2">
            <a:extLst>
              <a:ext uri="{28A0092B-C50C-407E-A947-70E740481C1C}">
                <a14:useLocalDpi xmlns:a14="http://schemas.microsoft.com/office/drawing/2010/main" val="0"/>
              </a:ext>
            </a:extLst>
          </a:blip>
          <a:srcRect/>
          <a:stretch>
            <a:fillRect/>
          </a:stretch>
        </p:blipFill>
        <p:spPr bwMode="auto">
          <a:xfrm>
            <a:off x="655955" y="1710779"/>
            <a:ext cx="4885309" cy="2737655"/>
          </a:xfrm>
          <a:prstGeom prst="rect">
            <a:avLst/>
          </a:prstGeom>
          <a:noFill/>
          <a:ln>
            <a:noFill/>
          </a:ln>
        </p:spPr>
      </p:pic>
      <p:sp>
        <p:nvSpPr>
          <p:cNvPr id="7" name="Rectangle 6"/>
          <p:cNvSpPr/>
          <p:nvPr/>
        </p:nvSpPr>
        <p:spPr>
          <a:xfrm>
            <a:off x="5541264" y="1648446"/>
            <a:ext cx="5852160" cy="2862322"/>
          </a:xfrm>
          <a:prstGeom prst="rect">
            <a:avLst/>
          </a:prstGeom>
        </p:spPr>
        <p:txBody>
          <a:bodyPr wrap="square">
            <a:spAutoFit/>
          </a:bodyPr>
          <a:lstStyle/>
          <a:p>
            <a:pPr algn="r" rtl="1">
              <a:lnSpc>
                <a:spcPct val="150000"/>
              </a:lnSpc>
              <a:spcAft>
                <a:spcPts val="800"/>
              </a:spcAft>
            </a:pPr>
            <a:r>
              <a:rPr lang="ar-SA"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يبعث ملف التسخين هذا </a:t>
            </a:r>
            <a:r>
              <a:rPr lang="ar-SA"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إشعاعا</a:t>
            </a:r>
            <a:r>
              <a:rPr lang="ar-IQ"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t>
            </a:r>
            <a:r>
              <a:rPr lang="ar-SA"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ar-SA"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ونلاحظ أن هذا الجزء من الملف «متوهج» باللون الأحمر. بينما الأجزاء الأخرى من الملف ليست بهذا القدر من التوهج، ويبدو لونها أحمر </a:t>
            </a:r>
            <a:r>
              <a:rPr lang="ar-SA"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باهت</a:t>
            </a:r>
            <a:r>
              <a:rPr lang="ar-IQ"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اً</a:t>
            </a:r>
            <a:r>
              <a:rPr lang="ar-SA"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ar-SA"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عندما يسخن الملف، يتغير الطول الموجي (ومن ثَمَّ الطاقة) للضوء المنبعث</a:t>
            </a:r>
            <a:r>
              <a:rPr lang="en-US"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t>
            </a:r>
            <a:endParaRPr lang="en-US"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8" name="Rectangle 7"/>
          <p:cNvSpPr/>
          <p:nvPr/>
        </p:nvSpPr>
        <p:spPr>
          <a:xfrm>
            <a:off x="2121408" y="4510768"/>
            <a:ext cx="9272016" cy="1200329"/>
          </a:xfrm>
          <a:prstGeom prst="rect">
            <a:avLst/>
          </a:prstGeom>
        </p:spPr>
        <p:txBody>
          <a:bodyPr wrap="square">
            <a:spAutoFit/>
          </a:bodyPr>
          <a:lstStyle/>
          <a:p>
            <a:pPr algn="r" rtl="1">
              <a:lnSpc>
                <a:spcPct val="150000"/>
              </a:lnSpc>
              <a:spcAft>
                <a:spcPts val="800"/>
              </a:spcAft>
            </a:pPr>
            <a:r>
              <a:rPr lang="ar-SA"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ملف التسخين هذا هو تقريب جيد لجسم أسود. لأن الأجسام السوداء تبعث الضوء </a:t>
            </a:r>
            <a:r>
              <a:rPr lang="ar-SA"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أيضا</a:t>
            </a:r>
            <a:r>
              <a:rPr lang="ar-IQ"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t>
            </a:r>
            <a:r>
              <a:rPr lang="ar-SA"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ar-SA"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بناءً على درجة حرارتها</a:t>
            </a:r>
            <a:r>
              <a:rPr lang="en-US"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t>
            </a:r>
            <a:endParaRPr lang="en-US"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958172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4901F149-38CF-499E-85D3-3AA05FD514CC}" type="slidenum">
              <a:rPr lang="en-US" smtClean="0"/>
              <a:t>4</a:t>
            </a:fld>
            <a:endParaRPr lang="en-US"/>
          </a:p>
        </p:txBody>
      </p:sp>
      <p:sp>
        <p:nvSpPr>
          <p:cNvPr id="5" name="Rectangle 4"/>
          <p:cNvSpPr/>
          <p:nvPr/>
        </p:nvSpPr>
        <p:spPr>
          <a:xfrm>
            <a:off x="2020824" y="638178"/>
            <a:ext cx="9354312" cy="1133965"/>
          </a:xfrm>
          <a:prstGeom prst="rect">
            <a:avLst/>
          </a:prstGeom>
        </p:spPr>
        <p:txBody>
          <a:bodyPr wrap="square">
            <a:spAutoFit/>
          </a:bodyPr>
          <a:lstStyle/>
          <a:p>
            <a:pPr algn="r" rtl="1">
              <a:lnSpc>
                <a:spcPct val="150000"/>
              </a:lnSpc>
              <a:spcAft>
                <a:spcPts val="800"/>
              </a:spcAft>
            </a:pPr>
            <a:r>
              <a:rPr lang="ar-SA"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مع </a:t>
            </a:r>
            <a:r>
              <a:rPr lang="ar-SA"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ال</a:t>
            </a:r>
            <a:r>
              <a:rPr lang="ar-IQ"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أخذ</a:t>
            </a:r>
            <a:r>
              <a:rPr lang="ar-SA"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ar-SA"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في </a:t>
            </a:r>
            <a:r>
              <a:rPr lang="ar-SA"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ا</a:t>
            </a:r>
            <a:r>
              <a:rPr lang="ar-IQ"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لاعتبار</a:t>
            </a:r>
            <a:r>
              <a:rPr lang="ar-SA"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ar-SA"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أن العديد من الأطوال الموجية للضوء غير مرئية لأعيننا، انظر إلى التمثيل البياني الذي يوضح كيف ينبعث الضوء من الأجسام السوداء عند درجات حرارة مختلفة</a:t>
            </a:r>
            <a:r>
              <a:rPr lang="en-US"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t>
            </a:r>
            <a:endParaRPr lang="en-US"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pic>
        <p:nvPicPr>
          <p:cNvPr id="6" name="Picture 5" descr="E:\3 جامعة البصرة\1- المحاضرات\المرحلة الأولى\Pics\010.jpg"/>
          <p:cNvPicPr/>
          <p:nvPr/>
        </p:nvPicPr>
        <p:blipFill>
          <a:blip r:embed="rId2">
            <a:extLst>
              <a:ext uri="{28A0092B-C50C-407E-A947-70E740481C1C}">
                <a14:useLocalDpi xmlns:a14="http://schemas.microsoft.com/office/drawing/2010/main" val="0"/>
              </a:ext>
            </a:extLst>
          </a:blip>
          <a:srcRect/>
          <a:stretch>
            <a:fillRect/>
          </a:stretch>
        </p:blipFill>
        <p:spPr bwMode="auto">
          <a:xfrm>
            <a:off x="3008376" y="1838507"/>
            <a:ext cx="8458201" cy="4900621"/>
          </a:xfrm>
          <a:prstGeom prst="rect">
            <a:avLst/>
          </a:prstGeom>
          <a:noFill/>
          <a:ln>
            <a:noFill/>
          </a:ln>
        </p:spPr>
      </p:pic>
    </p:spTree>
    <p:extLst>
      <p:ext uri="{BB962C8B-B14F-4D97-AF65-F5344CB8AC3E}">
        <p14:creationId xmlns:p14="http://schemas.microsoft.com/office/powerpoint/2010/main" val="41861939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029968" y="970344"/>
            <a:ext cx="9465500" cy="4671504"/>
          </a:xfrm>
        </p:spPr>
        <p:txBody>
          <a:bodyPr>
            <a:normAutofit/>
          </a:bodyPr>
          <a:lstStyle/>
          <a:p>
            <a:pPr algn="just" rtl="1">
              <a:lnSpc>
                <a:spcPct val="150000"/>
              </a:lnSpc>
            </a:pPr>
            <a:r>
              <a:rPr lang="ar-SA" sz="2400" dirty="0">
                <a:latin typeface="Times New Roman" panose="02020603050405020304" pitchFamily="18" charset="0"/>
                <a:cs typeface="Times New Roman" panose="02020603050405020304" pitchFamily="18" charset="0"/>
              </a:rPr>
              <a:t>يوضح هذا التمثيل البياني شدة الضوء على المحور الرأسي والطول الموجي على المحور الأفقي. أما المنحنيات الأربعة المرسومة، فهي للأجسام السوداء التي تم تسخينها إلى درجات </a:t>
            </a:r>
            <a:r>
              <a:rPr lang="ar-SA" sz="2400" dirty="0" smtClean="0">
                <a:latin typeface="Times New Roman" panose="02020603050405020304" pitchFamily="18" charset="0"/>
                <a:cs typeface="Times New Roman" panose="02020603050405020304" pitchFamily="18" charset="0"/>
              </a:rPr>
              <a:t>حرارة </a:t>
            </a:r>
            <a:r>
              <a:rPr lang="en-US" sz="2400" dirty="0" smtClean="0">
                <a:latin typeface="Times New Roman" panose="02020603050405020304" pitchFamily="18" charset="0"/>
                <a:cs typeface="Times New Roman" panose="02020603050405020304" pitchFamily="18" charset="0"/>
              </a:rPr>
              <a:t>3</a:t>
            </a:r>
            <a:r>
              <a:rPr lang="ar-SA" sz="2400" dirty="0" smtClean="0">
                <a:latin typeface="Times New Roman" panose="02020603050405020304" pitchFamily="18" charset="0"/>
                <a:cs typeface="Times New Roman" panose="02020603050405020304" pitchFamily="18" charset="0"/>
              </a:rPr>
              <a:t>‎</a:t>
            </a:r>
            <a:r>
              <a:rPr lang="en-US" sz="2400" dirty="0" smtClean="0">
                <a:latin typeface="Times New Roman" panose="02020603050405020304" pitchFamily="18" charset="0"/>
                <a:cs typeface="Times New Roman" panose="02020603050405020304" pitchFamily="18" charset="0"/>
              </a:rPr>
              <a:t>000</a:t>
            </a:r>
            <a:r>
              <a:rPr lang="ar-SA" sz="2400" dirty="0" smtClean="0">
                <a:latin typeface="Times New Roman" panose="02020603050405020304" pitchFamily="18" charset="0"/>
                <a:cs typeface="Times New Roman" panose="02020603050405020304" pitchFamily="18" charset="0"/>
              </a:rPr>
              <a:t>،</a:t>
            </a:r>
            <a:r>
              <a:rPr lang="ar-IQ" sz="2400" dirty="0" smtClean="0">
                <a:latin typeface="Times New Roman" panose="02020603050405020304" pitchFamily="18" charset="0"/>
                <a:cs typeface="Times New Roman" panose="02020603050405020304" pitchFamily="18" charset="0"/>
              </a:rPr>
              <a:t> </a:t>
            </a:r>
            <a:r>
              <a:rPr lang="ar-SA" sz="2400" dirty="0" smtClean="0">
                <a:latin typeface="Times New Roman" panose="02020603050405020304" pitchFamily="18" charset="0"/>
                <a:cs typeface="Times New Roman" panose="02020603050405020304" pitchFamily="18" charset="0"/>
              </a:rPr>
              <a:t>و</a:t>
            </a:r>
            <a:r>
              <a:rPr lang="en-US" sz="2400" dirty="0">
                <a:latin typeface="Times New Roman" panose="02020603050405020304" pitchFamily="18" charset="0"/>
                <a:cs typeface="Times New Roman" panose="02020603050405020304" pitchFamily="18" charset="0"/>
              </a:rPr>
              <a:t>4</a:t>
            </a:r>
            <a:r>
              <a:rPr lang="ar-SA" sz="2400" dirty="0" smtClean="0">
                <a:latin typeface="Times New Roman" panose="02020603050405020304" pitchFamily="18" charset="0"/>
                <a:cs typeface="Times New Roman" panose="02020603050405020304" pitchFamily="18" charset="0"/>
              </a:rPr>
              <a:t>‎</a:t>
            </a:r>
            <a:r>
              <a:rPr lang="en-US" sz="2400" dirty="0" smtClean="0">
                <a:latin typeface="Times New Roman" panose="02020603050405020304" pitchFamily="18" charset="0"/>
                <a:cs typeface="Times New Roman" panose="02020603050405020304" pitchFamily="18" charset="0"/>
              </a:rPr>
              <a:t>000</a:t>
            </a:r>
            <a:r>
              <a:rPr lang="ar-SA" sz="2400" dirty="0" smtClean="0">
                <a:latin typeface="Times New Roman" panose="02020603050405020304" pitchFamily="18" charset="0"/>
                <a:cs typeface="Times New Roman" panose="02020603050405020304" pitchFamily="18" charset="0"/>
              </a:rPr>
              <a:t>،</a:t>
            </a:r>
            <a:r>
              <a:rPr lang="ar-IQ" sz="2400" dirty="0" smtClean="0">
                <a:latin typeface="Times New Roman" panose="02020603050405020304" pitchFamily="18" charset="0"/>
                <a:cs typeface="Times New Roman" panose="02020603050405020304" pitchFamily="18" charset="0"/>
              </a:rPr>
              <a:t> </a:t>
            </a:r>
            <a:r>
              <a:rPr lang="ar-SA" sz="2400" dirty="0" smtClean="0">
                <a:latin typeface="Times New Roman" panose="02020603050405020304" pitchFamily="18" charset="0"/>
                <a:cs typeface="Times New Roman" panose="02020603050405020304" pitchFamily="18" charset="0"/>
              </a:rPr>
              <a:t>و</a:t>
            </a:r>
            <a:r>
              <a:rPr lang="en-US" sz="2400" dirty="0">
                <a:latin typeface="Times New Roman" panose="02020603050405020304" pitchFamily="18" charset="0"/>
                <a:cs typeface="Times New Roman" panose="02020603050405020304" pitchFamily="18" charset="0"/>
              </a:rPr>
              <a:t>5</a:t>
            </a:r>
            <a:r>
              <a:rPr lang="ar-SA" sz="2400" dirty="0" smtClean="0">
                <a:latin typeface="Times New Roman" panose="02020603050405020304" pitchFamily="18" charset="0"/>
                <a:cs typeface="Times New Roman" panose="02020603050405020304" pitchFamily="18" charset="0"/>
              </a:rPr>
              <a:t>‎</a:t>
            </a:r>
            <a:r>
              <a:rPr lang="en-US" sz="2400" dirty="0" smtClean="0">
                <a:latin typeface="Times New Roman" panose="02020603050405020304" pitchFamily="18" charset="0"/>
                <a:cs typeface="Times New Roman" panose="02020603050405020304" pitchFamily="18" charset="0"/>
              </a:rPr>
              <a:t>000</a:t>
            </a:r>
            <a:r>
              <a:rPr lang="ar-SA" sz="2400" dirty="0" smtClean="0">
                <a:latin typeface="Times New Roman" panose="02020603050405020304" pitchFamily="18" charset="0"/>
                <a:cs typeface="Times New Roman" panose="02020603050405020304" pitchFamily="18" charset="0"/>
              </a:rPr>
              <a:t>،</a:t>
            </a:r>
            <a:r>
              <a:rPr lang="ar-IQ" sz="2400" dirty="0" smtClean="0">
                <a:latin typeface="Times New Roman" panose="02020603050405020304" pitchFamily="18" charset="0"/>
                <a:cs typeface="Times New Roman" panose="02020603050405020304" pitchFamily="18" charset="0"/>
              </a:rPr>
              <a:t> </a:t>
            </a:r>
            <a:r>
              <a:rPr lang="ar-SA" sz="2400" dirty="0" smtClean="0">
                <a:latin typeface="Times New Roman" panose="02020603050405020304" pitchFamily="18" charset="0"/>
                <a:cs typeface="Times New Roman" panose="02020603050405020304" pitchFamily="18" charset="0"/>
              </a:rPr>
              <a:t>و</a:t>
            </a:r>
            <a:r>
              <a:rPr lang="en-US" sz="2400" dirty="0">
                <a:latin typeface="Times New Roman" panose="02020603050405020304" pitchFamily="18" charset="0"/>
                <a:cs typeface="Times New Roman" panose="02020603050405020304" pitchFamily="18" charset="0"/>
              </a:rPr>
              <a:t>6</a:t>
            </a:r>
            <a:r>
              <a:rPr lang="ar-SA" sz="2400" dirty="0" smtClean="0">
                <a:latin typeface="Times New Roman" panose="02020603050405020304" pitchFamily="18" charset="0"/>
                <a:cs typeface="Times New Roman" panose="02020603050405020304" pitchFamily="18" charset="0"/>
              </a:rPr>
              <a:t>‎</a:t>
            </a:r>
            <a:r>
              <a:rPr lang="en-US" sz="2400" dirty="0" smtClean="0">
                <a:latin typeface="Times New Roman" panose="02020603050405020304" pitchFamily="18" charset="0"/>
                <a:cs typeface="Times New Roman" panose="02020603050405020304" pitchFamily="18" charset="0"/>
              </a:rPr>
              <a:t> </a:t>
            </a:r>
            <a:r>
              <a:rPr lang="ar-SA" sz="2400" dirty="0" smtClean="0">
                <a:latin typeface="Times New Roman" panose="02020603050405020304" pitchFamily="18" charset="0"/>
                <a:cs typeface="Times New Roman" panose="02020603050405020304" pitchFamily="18" charset="0"/>
              </a:rPr>
              <a:t>‎</a:t>
            </a:r>
            <a:r>
              <a:rPr lang="en-US" sz="2400" dirty="0" smtClean="0">
                <a:latin typeface="Times New Roman" panose="02020603050405020304" pitchFamily="18" charset="0"/>
                <a:cs typeface="Times New Roman" panose="02020603050405020304" pitchFamily="18" charset="0"/>
              </a:rPr>
              <a:t>000</a:t>
            </a:r>
            <a:r>
              <a:rPr lang="ar-IQ" sz="2400" dirty="0" smtClean="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 </a:t>
            </a:r>
            <a:r>
              <a:rPr lang="ar-SA" sz="2400" dirty="0">
                <a:latin typeface="Times New Roman" panose="02020603050405020304" pitchFamily="18" charset="0"/>
                <a:cs typeface="Times New Roman" panose="02020603050405020304" pitchFamily="18" charset="0"/>
              </a:rPr>
              <a:t>كلفن على </a:t>
            </a:r>
            <a:r>
              <a:rPr lang="ar-SA" sz="2400" dirty="0" smtClean="0">
                <a:latin typeface="Times New Roman" panose="02020603050405020304" pitchFamily="18" charset="0"/>
                <a:cs typeface="Times New Roman" panose="02020603050405020304" pitchFamily="18" charset="0"/>
              </a:rPr>
              <a:t>الترتيب</a:t>
            </a:r>
            <a:r>
              <a:rPr lang="ar-IQ" sz="2400" dirty="0" smtClean="0">
                <a:latin typeface="Times New Roman" panose="02020603050405020304" pitchFamily="18" charset="0"/>
                <a:cs typeface="Times New Roman" panose="02020603050405020304" pitchFamily="18" charset="0"/>
              </a:rPr>
              <a:t> و</a:t>
            </a:r>
            <a:r>
              <a:rPr lang="en-US" sz="2400" dirty="0">
                <a:latin typeface="Times New Roman" panose="02020603050405020304" pitchFamily="18" charset="0"/>
                <a:cs typeface="Times New Roman" panose="02020603050405020304" pitchFamily="18" charset="0"/>
              </a:rPr>
              <a:t> 6</a:t>
            </a:r>
            <a:r>
              <a:rPr lang="ar-SA" sz="2400" dirty="0" smtClean="0">
                <a:latin typeface="Times New Roman" panose="02020603050405020304" pitchFamily="18" charset="0"/>
                <a:cs typeface="Times New Roman" panose="02020603050405020304" pitchFamily="18" charset="0"/>
              </a:rPr>
              <a:t>‎</a:t>
            </a:r>
            <a:r>
              <a:rPr lang="en-US" sz="2400" dirty="0" smtClean="0">
                <a:latin typeface="Times New Roman" panose="02020603050405020304" pitchFamily="18" charset="0"/>
                <a:cs typeface="Times New Roman" panose="02020603050405020304" pitchFamily="18" charset="0"/>
              </a:rPr>
              <a:t> </a:t>
            </a:r>
            <a:r>
              <a:rPr lang="ar-SA" sz="2400" dirty="0" smtClean="0">
                <a:latin typeface="Times New Roman" panose="02020603050405020304" pitchFamily="18" charset="0"/>
                <a:cs typeface="Times New Roman" panose="02020603050405020304" pitchFamily="18" charset="0"/>
              </a:rPr>
              <a:t>‎</a:t>
            </a:r>
            <a:r>
              <a:rPr lang="en-US" sz="2400" dirty="0" smtClean="0">
                <a:latin typeface="Times New Roman" panose="02020603050405020304" pitchFamily="18" charset="0"/>
                <a:cs typeface="Times New Roman" panose="02020603050405020304" pitchFamily="18" charset="0"/>
              </a:rPr>
              <a:t>000</a:t>
            </a:r>
            <a:r>
              <a:rPr lang="en-US" sz="2400" dirty="0">
                <a:latin typeface="Times New Roman" panose="02020603050405020304" pitchFamily="18" charset="0"/>
                <a:cs typeface="Times New Roman" panose="02020603050405020304" pitchFamily="18" charset="0"/>
              </a:rPr>
              <a:t>  </a:t>
            </a:r>
            <a:r>
              <a:rPr lang="ar-IQ" sz="2400" dirty="0" smtClean="0">
                <a:latin typeface="Times New Roman" panose="02020603050405020304" pitchFamily="18" charset="0"/>
                <a:cs typeface="Times New Roman" panose="02020603050405020304" pitchFamily="18" charset="0"/>
              </a:rPr>
              <a:t>كلفن </a:t>
            </a:r>
            <a:r>
              <a:rPr lang="ar-SA" sz="2400" dirty="0" smtClean="0">
                <a:latin typeface="Times New Roman" panose="02020603050405020304" pitchFamily="18" charset="0"/>
                <a:cs typeface="Times New Roman" panose="02020603050405020304" pitchFamily="18" charset="0"/>
              </a:rPr>
              <a:t>هي </a:t>
            </a:r>
            <a:r>
              <a:rPr lang="ar-SA" sz="2400" dirty="0">
                <a:latin typeface="Times New Roman" panose="02020603050405020304" pitchFamily="18" charset="0"/>
                <a:cs typeface="Times New Roman" panose="02020603050405020304" pitchFamily="18" charset="0"/>
              </a:rPr>
              <a:t>درجة الحرارة التقريبية لسطح الشمس</a:t>
            </a:r>
            <a:r>
              <a:rPr lang="en-US" sz="2400" dirty="0">
                <a:latin typeface="Times New Roman" panose="02020603050405020304" pitchFamily="18" charset="0"/>
                <a:cs typeface="Times New Roman" panose="02020603050405020304" pitchFamily="18" charset="0"/>
              </a:rPr>
              <a:t>.</a:t>
            </a:r>
          </a:p>
          <a:p>
            <a:pPr algn="just" rtl="1">
              <a:lnSpc>
                <a:spcPct val="150000"/>
              </a:lnSpc>
            </a:pPr>
            <a:r>
              <a:rPr lang="ar-SA" sz="2400" dirty="0">
                <a:latin typeface="Times New Roman" panose="02020603050405020304" pitchFamily="18" charset="0"/>
                <a:cs typeface="Times New Roman" panose="02020603050405020304" pitchFamily="18" charset="0"/>
              </a:rPr>
              <a:t>وفيما يخص اللون الذي ستظهر به هذه الأجسام السوداء، نلاحظ أنه حتى درجة حرارة تبلغ تقريبًا </a:t>
            </a:r>
            <a:r>
              <a:rPr lang="en-US" sz="2400" dirty="0">
                <a:latin typeface="Times New Roman" panose="02020603050405020304" pitchFamily="18" charset="0"/>
                <a:cs typeface="Times New Roman" panose="02020603050405020304" pitchFamily="18" charset="0"/>
              </a:rPr>
              <a:t>5</a:t>
            </a:r>
            <a:r>
              <a:rPr lang="ar-SA" sz="2400" dirty="0" smtClean="0">
                <a:latin typeface="Times New Roman" panose="02020603050405020304" pitchFamily="18" charset="0"/>
                <a:cs typeface="Times New Roman" panose="02020603050405020304" pitchFamily="18" charset="0"/>
              </a:rPr>
              <a:t>‎</a:t>
            </a:r>
            <a:r>
              <a:rPr lang="en-US" sz="2400" dirty="0" smtClean="0">
                <a:latin typeface="Times New Roman" panose="02020603050405020304" pitchFamily="18" charset="0"/>
                <a:cs typeface="Times New Roman" panose="02020603050405020304" pitchFamily="18" charset="0"/>
              </a:rPr>
              <a:t> </a:t>
            </a:r>
            <a:r>
              <a:rPr lang="ar-SA" sz="2400" dirty="0" smtClean="0">
                <a:latin typeface="Times New Roman" panose="02020603050405020304" pitchFamily="18" charset="0"/>
                <a:cs typeface="Times New Roman" panose="02020603050405020304" pitchFamily="18" charset="0"/>
              </a:rPr>
              <a:t>‎</a:t>
            </a:r>
            <a:r>
              <a:rPr lang="en-US" sz="2400" dirty="0" smtClean="0">
                <a:latin typeface="Times New Roman" panose="02020603050405020304" pitchFamily="18" charset="0"/>
                <a:cs typeface="Times New Roman" panose="02020603050405020304" pitchFamily="18" charset="0"/>
              </a:rPr>
              <a:t>000</a:t>
            </a:r>
            <a:r>
              <a:rPr lang="en-US" sz="2400" dirty="0">
                <a:latin typeface="Times New Roman" panose="02020603050405020304" pitchFamily="18" charset="0"/>
                <a:cs typeface="Times New Roman" panose="02020603050405020304" pitchFamily="18" charset="0"/>
              </a:rPr>
              <a:t> K</a:t>
            </a:r>
            <a:r>
              <a:rPr lang="ar-SA" sz="2400" dirty="0" smtClean="0">
                <a:latin typeface="Times New Roman" panose="02020603050405020304" pitchFamily="18" charset="0"/>
                <a:cs typeface="Times New Roman" panose="02020603050405020304" pitchFamily="18" charset="0"/>
              </a:rPr>
              <a:t>،</a:t>
            </a:r>
            <a:r>
              <a:rPr lang="ar-IQ" sz="2400" dirty="0" smtClean="0">
                <a:latin typeface="Times New Roman" panose="02020603050405020304" pitchFamily="18" charset="0"/>
                <a:cs typeface="Times New Roman" panose="02020603050405020304" pitchFamily="18" charset="0"/>
              </a:rPr>
              <a:t> </a:t>
            </a:r>
            <a:r>
              <a:rPr lang="ar-SA" sz="2400" dirty="0" smtClean="0">
                <a:latin typeface="Times New Roman" panose="02020603050405020304" pitchFamily="18" charset="0"/>
                <a:cs typeface="Times New Roman" panose="02020603050405020304" pitchFamily="18" charset="0"/>
              </a:rPr>
              <a:t>يكون </a:t>
            </a:r>
            <a:r>
              <a:rPr lang="ar-SA" sz="2400" dirty="0">
                <a:latin typeface="Times New Roman" panose="02020603050405020304" pitchFamily="18" charset="0"/>
                <a:cs typeface="Times New Roman" panose="02020603050405020304" pitchFamily="18" charset="0"/>
              </a:rPr>
              <a:t>الطول الموجي للضوء المرئي المنبعث بأقصى شدة من الجسم الأسود هو للون الأحمر. عند درجات الحرارة الأعلى، يتغير اللون المرئي للجسم</a:t>
            </a:r>
            <a:r>
              <a:rPr lang="en-US" sz="2400" dirty="0">
                <a:latin typeface="Times New Roman" panose="02020603050405020304" pitchFamily="18" charset="0"/>
                <a:cs typeface="Times New Roman" panose="02020603050405020304" pitchFamily="18" charset="0"/>
              </a:rPr>
              <a:t>.</a:t>
            </a:r>
          </a:p>
          <a:p>
            <a:pPr algn="just" rtl="1">
              <a:lnSpc>
                <a:spcPct val="150000"/>
              </a:lnSpc>
            </a:pPr>
            <a:endParaRPr lang="en-US" sz="2400"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4901F149-38CF-499E-85D3-3AA05FD514CC}" type="slidenum">
              <a:rPr lang="en-US" smtClean="0"/>
              <a:t>5</a:t>
            </a:fld>
            <a:endParaRPr lang="en-US"/>
          </a:p>
        </p:txBody>
      </p:sp>
    </p:spTree>
    <p:extLst>
      <p:ext uri="{BB962C8B-B14F-4D97-AF65-F5344CB8AC3E}">
        <p14:creationId xmlns:p14="http://schemas.microsoft.com/office/powerpoint/2010/main" val="16960166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4901F149-38CF-499E-85D3-3AA05FD514CC}" type="slidenum">
              <a:rPr lang="en-US" smtClean="0"/>
              <a:t>6</a:t>
            </a:fld>
            <a:endParaRPr lang="en-US"/>
          </a:p>
        </p:txBody>
      </p:sp>
      <p:sp>
        <p:nvSpPr>
          <p:cNvPr id="5" name="Rectangle 4"/>
          <p:cNvSpPr/>
          <p:nvPr/>
        </p:nvSpPr>
        <p:spPr>
          <a:xfrm>
            <a:off x="1719072" y="604165"/>
            <a:ext cx="9537192" cy="2344553"/>
          </a:xfrm>
          <a:prstGeom prst="rect">
            <a:avLst/>
          </a:prstGeom>
        </p:spPr>
        <p:txBody>
          <a:bodyPr wrap="square">
            <a:spAutoFit/>
          </a:bodyPr>
          <a:lstStyle/>
          <a:p>
            <a:pPr algn="r" rtl="1">
              <a:lnSpc>
                <a:spcPct val="150000"/>
              </a:lnSpc>
              <a:spcAft>
                <a:spcPts val="800"/>
              </a:spcAft>
            </a:pPr>
            <a:r>
              <a:rPr lang="ar-SA"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وكما يوضح التمثيل البياني، فإن الطريقة التي يشع بها الجسم الأسود الطاقة تعتمد على درجة حرارته. </a:t>
            </a:r>
            <a:endParaRPr lang="ar-IQ"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p>
            <a:pPr algn="r" rtl="1">
              <a:lnSpc>
                <a:spcPct val="150000"/>
              </a:lnSpc>
              <a:spcAft>
                <a:spcPts val="800"/>
              </a:spcAft>
            </a:pPr>
            <a:r>
              <a:rPr lang="ar-SA"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يمكننا </a:t>
            </a:r>
            <a:r>
              <a:rPr lang="ar-SA"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أن نفهم بشكل أفضل سبب اتِّخاذ منحنيات الإشعاع هذه الأشكال المحددة من خلال التفكير في الجسم الأسود باعتباره </a:t>
            </a:r>
            <a:r>
              <a:rPr lang="ar-SA"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تجويفا</a:t>
            </a:r>
            <a:r>
              <a:rPr lang="ar-IQ"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t>
            </a:r>
            <a:r>
              <a:rPr lang="en-US"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t>
            </a:r>
            <a:endParaRPr lang="en-US"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pic>
        <p:nvPicPr>
          <p:cNvPr id="6" name="Picture 5" descr="E:\3 جامعة البصرة\1- المحاضرات\المرحلة الأولى\Pics\011.jpg"/>
          <p:cNvPicPr/>
          <p:nvPr/>
        </p:nvPicPr>
        <p:blipFill>
          <a:blip r:embed="rId2">
            <a:extLst>
              <a:ext uri="{28A0092B-C50C-407E-A947-70E740481C1C}">
                <a14:useLocalDpi xmlns:a14="http://schemas.microsoft.com/office/drawing/2010/main" val="0"/>
              </a:ext>
            </a:extLst>
          </a:blip>
          <a:srcRect/>
          <a:stretch>
            <a:fillRect/>
          </a:stretch>
        </p:blipFill>
        <p:spPr bwMode="auto">
          <a:xfrm>
            <a:off x="1190127" y="3230118"/>
            <a:ext cx="4586301" cy="3307842"/>
          </a:xfrm>
          <a:prstGeom prst="rect">
            <a:avLst/>
          </a:prstGeom>
          <a:noFill/>
          <a:ln>
            <a:noFill/>
          </a:ln>
        </p:spPr>
      </p:pic>
      <p:sp>
        <p:nvSpPr>
          <p:cNvPr id="7" name="Rectangle 6"/>
          <p:cNvSpPr/>
          <p:nvPr/>
        </p:nvSpPr>
        <p:spPr>
          <a:xfrm>
            <a:off x="6099048" y="2948718"/>
            <a:ext cx="5157216" cy="3518912"/>
          </a:xfrm>
          <a:prstGeom prst="rect">
            <a:avLst/>
          </a:prstGeom>
        </p:spPr>
        <p:txBody>
          <a:bodyPr wrap="square">
            <a:spAutoFit/>
          </a:bodyPr>
          <a:lstStyle/>
          <a:p>
            <a:pPr algn="r" rtl="1">
              <a:lnSpc>
                <a:spcPct val="150000"/>
              </a:lnSpc>
              <a:spcAft>
                <a:spcPts val="800"/>
              </a:spcAft>
            </a:pPr>
            <a:r>
              <a:rPr lang="ar-IQ"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ير</a:t>
            </a:r>
            <a:r>
              <a:rPr lang="ar-SA"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تد الضوء الذي يدخل التجويف، </a:t>
            </a:r>
            <a:r>
              <a:rPr lang="ar-SA"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فاقدا</a:t>
            </a:r>
            <a:r>
              <a:rPr lang="ar-IQ"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t>
            </a:r>
            <a:r>
              <a:rPr lang="ar-SA"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ar-SA"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طاقة عند كل انعكاس من خلال الامتصاص. يمكننا القول إن التجويف يمتص بفاعلية كل الضوء الساقط عليه، ما يعني عدم انعكاس أي ضوء للخارج</a:t>
            </a:r>
            <a:r>
              <a:rPr lang="en-US"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t>
            </a:r>
          </a:p>
          <a:p>
            <a:pPr algn="r" rtl="1">
              <a:lnSpc>
                <a:spcPct val="150000"/>
              </a:lnSpc>
              <a:spcAft>
                <a:spcPts val="800"/>
              </a:spcAft>
            </a:pPr>
            <a:r>
              <a:rPr lang="ar-SA" sz="24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يُسخن امتصاص الطاقة التجويف، الذي يبدأ بعد ذلك في بعث الطاقة في صورة إشعاع</a:t>
            </a:r>
            <a:r>
              <a:rPr lang="en-US" sz="24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2393209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4901F149-38CF-499E-85D3-3AA05FD514CC}" type="slidenum">
              <a:rPr lang="en-US" smtClean="0"/>
              <a:t>7</a:t>
            </a:fld>
            <a:endParaRPr lang="en-US"/>
          </a:p>
        </p:txBody>
      </p:sp>
      <p:sp>
        <p:nvSpPr>
          <p:cNvPr id="7" name="Rectangle 6"/>
          <p:cNvSpPr/>
          <p:nvPr/>
        </p:nvSpPr>
        <p:spPr>
          <a:xfrm>
            <a:off x="1563624" y="606277"/>
            <a:ext cx="9628632" cy="2964914"/>
          </a:xfrm>
          <a:prstGeom prst="rect">
            <a:avLst/>
          </a:prstGeom>
        </p:spPr>
        <p:txBody>
          <a:bodyPr wrap="square">
            <a:spAutoFit/>
          </a:bodyPr>
          <a:lstStyle/>
          <a:p>
            <a:pPr algn="r" rtl="1">
              <a:lnSpc>
                <a:spcPct val="150000"/>
              </a:lnSpc>
              <a:spcAft>
                <a:spcPts val="800"/>
              </a:spcAft>
            </a:pPr>
            <a:r>
              <a:rPr lang="ar-SA" sz="24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بتذكر أن الضوء موجة، فإننا نلاحظ أن أبعاد التجويف تفرض شروطًا حدية معينة على الموجات التي يكوِّنها التجويف. بعض الأطوال الموجية، التي توافق الشروط الحدية للتجويف، «مسموح بها»، بينما لا تتكون الموجات التي لا توافق هذه الشروط</a:t>
            </a:r>
            <a:r>
              <a:rPr lang="en-US" sz="24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p>
            <a:pPr algn="r" rtl="1">
              <a:lnSpc>
                <a:spcPct val="150000"/>
              </a:lnSpc>
              <a:spcAft>
                <a:spcPts val="800"/>
              </a:spcAft>
            </a:pPr>
            <a:r>
              <a:rPr lang="ar-SA" sz="24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على وجه التحديد، الأطوال الموجية التي يمكن تكوُّنها في التجويف هي الموجات التي إزاحتها تساوي </a:t>
            </a:r>
            <a:r>
              <a:rPr lang="ar-SA" sz="24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صفرا</a:t>
            </a:r>
            <a:r>
              <a:rPr lang="ar-IQ" sz="24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r>
              <a:rPr lang="ar-SA" sz="24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ar-SA" sz="24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عند جدران التجويف</a:t>
            </a:r>
            <a:r>
              <a:rPr lang="en-US" sz="24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pic>
        <p:nvPicPr>
          <p:cNvPr id="9" name="Picture 8" descr="E:\3 جامعة البصرة\1- المحاضرات\المرحلة الأولى\Pics\012.jpg"/>
          <p:cNvPicPr/>
          <p:nvPr/>
        </p:nvPicPr>
        <p:blipFill>
          <a:blip r:embed="rId2">
            <a:extLst>
              <a:ext uri="{28A0092B-C50C-407E-A947-70E740481C1C}">
                <a14:useLocalDpi xmlns:a14="http://schemas.microsoft.com/office/drawing/2010/main" val="0"/>
              </a:ext>
            </a:extLst>
          </a:blip>
          <a:srcRect/>
          <a:stretch>
            <a:fillRect/>
          </a:stretch>
        </p:blipFill>
        <p:spPr bwMode="auto">
          <a:xfrm>
            <a:off x="463296" y="3009900"/>
            <a:ext cx="4410456" cy="3528060"/>
          </a:xfrm>
          <a:prstGeom prst="rect">
            <a:avLst/>
          </a:prstGeom>
          <a:noFill/>
          <a:ln>
            <a:noFill/>
          </a:ln>
        </p:spPr>
      </p:pic>
      <p:sp>
        <p:nvSpPr>
          <p:cNvPr id="8" name="Rectangle 7"/>
          <p:cNvSpPr/>
          <p:nvPr/>
        </p:nvSpPr>
        <p:spPr>
          <a:xfrm>
            <a:off x="5125797" y="3571191"/>
            <a:ext cx="6096000" cy="2308324"/>
          </a:xfrm>
          <a:prstGeom prst="rect">
            <a:avLst/>
          </a:prstGeom>
        </p:spPr>
        <p:txBody>
          <a:bodyPr>
            <a:spAutoFit/>
          </a:bodyPr>
          <a:lstStyle/>
          <a:p>
            <a:pPr algn="r" rtl="1">
              <a:lnSpc>
                <a:spcPct val="150000"/>
              </a:lnSpc>
              <a:spcAft>
                <a:spcPts val="800"/>
              </a:spcAft>
            </a:pPr>
            <a:r>
              <a:rPr lang="ar-SA"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النقطة المهمة هنا ليست أن الجسم الأسود عبارة عن تجويف تحدد أبعاده الفيزيائية الضوء الذي يمكنه أن يبعثه. بل إن الجسم الأسود، باعتباره </a:t>
            </a:r>
            <a:r>
              <a:rPr lang="ar-SA"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نظاما</a:t>
            </a:r>
            <a:r>
              <a:rPr lang="ar-IQ"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t>
            </a:r>
            <a:r>
              <a:rPr lang="ar-SA"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ar-SA"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يقيد مستويات طاقة النظام بحيث تأتي في كميات منفصلة</a:t>
            </a:r>
            <a:r>
              <a:rPr lang="en-US"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t>
            </a:r>
            <a:endParaRPr lang="en-US"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7587124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4901F149-38CF-499E-85D3-3AA05FD514CC}" type="slidenum">
              <a:rPr lang="en-US" smtClean="0"/>
              <a:t>8</a:t>
            </a:fld>
            <a:endParaRPr lang="en-US"/>
          </a:p>
        </p:txBody>
      </p:sp>
      <p:sp>
        <p:nvSpPr>
          <p:cNvPr id="5" name="Rectangle 4"/>
          <p:cNvSpPr/>
          <p:nvPr/>
        </p:nvSpPr>
        <p:spPr>
          <a:xfrm>
            <a:off x="2331720" y="787782"/>
            <a:ext cx="8759952" cy="1754326"/>
          </a:xfrm>
          <a:prstGeom prst="rect">
            <a:avLst/>
          </a:prstGeom>
        </p:spPr>
        <p:txBody>
          <a:bodyPr wrap="square">
            <a:spAutoFit/>
          </a:bodyPr>
          <a:lstStyle/>
          <a:p>
            <a:pPr algn="r" rtl="1">
              <a:lnSpc>
                <a:spcPct val="150000"/>
              </a:lnSpc>
            </a:pPr>
            <a:r>
              <a:rPr lang="ar-SA"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درس عالم فيزياء يُدعى ماكس بلانك أنظمة الجسم الأسود. وقارن بين كيفية إشعاع الأجسام السوداء إذا كانت طاقاتها غير مُكمَّمة، وكيفية إشعاعها إذا كانت مُكمَّمة. وفيما يلي تمثيل بياني لهذين النموذجين</a:t>
            </a:r>
            <a:endParaRPr lang="en-US" sz="2400" dirty="0">
              <a:latin typeface="Times New Roman" panose="02020603050405020304" pitchFamily="18" charset="0"/>
              <a:cs typeface="Times New Roman" panose="02020603050405020304" pitchFamily="18" charset="0"/>
            </a:endParaRPr>
          </a:p>
        </p:txBody>
      </p:sp>
      <p:pic>
        <p:nvPicPr>
          <p:cNvPr id="6" name="Picture 5" descr="E:\3 جامعة البصرة\1- المحاضرات\المرحلة الأولى\Pics\014.jpg"/>
          <p:cNvPicPr/>
          <p:nvPr/>
        </p:nvPicPr>
        <p:blipFill>
          <a:blip r:embed="rId2">
            <a:extLst>
              <a:ext uri="{28A0092B-C50C-407E-A947-70E740481C1C}">
                <a14:useLocalDpi xmlns:a14="http://schemas.microsoft.com/office/drawing/2010/main" val="0"/>
              </a:ext>
            </a:extLst>
          </a:blip>
          <a:srcRect/>
          <a:stretch>
            <a:fillRect/>
          </a:stretch>
        </p:blipFill>
        <p:spPr bwMode="auto">
          <a:xfrm>
            <a:off x="265176" y="1929384"/>
            <a:ext cx="6329108" cy="4919472"/>
          </a:xfrm>
          <a:prstGeom prst="rect">
            <a:avLst/>
          </a:prstGeom>
          <a:noFill/>
          <a:ln>
            <a:noFill/>
          </a:ln>
        </p:spPr>
      </p:pic>
      <p:sp>
        <p:nvSpPr>
          <p:cNvPr id="7" name="Rectangle 6"/>
          <p:cNvSpPr/>
          <p:nvPr/>
        </p:nvSpPr>
        <p:spPr>
          <a:xfrm>
            <a:off x="6501384" y="2759586"/>
            <a:ext cx="4590288" cy="2862322"/>
          </a:xfrm>
          <a:prstGeom prst="rect">
            <a:avLst/>
          </a:prstGeom>
        </p:spPr>
        <p:txBody>
          <a:bodyPr wrap="square">
            <a:spAutoFit/>
          </a:bodyPr>
          <a:lstStyle/>
          <a:p>
            <a:pPr algn="r" rtl="1">
              <a:lnSpc>
                <a:spcPct val="150000"/>
              </a:lnSpc>
              <a:spcAft>
                <a:spcPts val="800"/>
              </a:spcAft>
            </a:pPr>
            <a:r>
              <a:rPr lang="ar-SA"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لاحظ بلانك أن منحنى الانبعاث القائم على افتراض أن طاقة الجسم الأسود مُكمَّمة، يتفق مع القياسات التجريبية</a:t>
            </a:r>
            <a:r>
              <a:rPr lang="en-US"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ar-IQ"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ar-SA"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ووضع </a:t>
            </a:r>
            <a:r>
              <a:rPr lang="ar-SA"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علاقة رياضية بين مستويات طاقة الجسم الأسود والأطوال الموجية (أو الترددات) الخاصة بإشعاعها</a:t>
            </a:r>
            <a:r>
              <a:rPr lang="en-US"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t>
            </a:r>
          </a:p>
        </p:txBody>
      </p:sp>
    </p:spTree>
    <p:extLst>
      <p:ext uri="{BB962C8B-B14F-4D97-AF65-F5344CB8AC3E}">
        <p14:creationId xmlns:p14="http://schemas.microsoft.com/office/powerpoint/2010/main" val="26577197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4901F149-38CF-499E-85D3-3AA05FD514CC}" type="slidenum">
              <a:rPr lang="en-US" smtClean="0"/>
              <a:t>9</a:t>
            </a:fld>
            <a:endParaRPr lang="en-US"/>
          </a:p>
        </p:txBody>
      </p:sp>
      <p:sp>
        <p:nvSpPr>
          <p:cNvPr id="5" name="Rectangle 4"/>
          <p:cNvSpPr/>
          <p:nvPr/>
        </p:nvSpPr>
        <p:spPr>
          <a:xfrm>
            <a:off x="1444752" y="540894"/>
            <a:ext cx="10049256" cy="5591274"/>
          </a:xfrm>
          <a:prstGeom prst="rect">
            <a:avLst/>
          </a:prstGeom>
        </p:spPr>
        <p:txBody>
          <a:bodyPr wrap="square">
            <a:spAutoFit/>
          </a:bodyPr>
          <a:lstStyle/>
          <a:p>
            <a:pPr algn="r" rtl="1">
              <a:lnSpc>
                <a:spcPct val="150000"/>
              </a:lnSpc>
              <a:spcAft>
                <a:spcPts val="800"/>
              </a:spcAft>
            </a:pPr>
            <a:r>
              <a:rPr lang="ar-SA"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صيغة </a:t>
            </a:r>
            <a:r>
              <a:rPr lang="ar-SA"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الطاقة والتردد </a:t>
            </a:r>
            <a:r>
              <a:rPr lang="ar-SA"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والكمات</a:t>
            </a:r>
            <a:r>
              <a:rPr lang="ar-IQ"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(أعداد الكم)</a:t>
            </a:r>
            <a:r>
              <a:rPr lang="ar-SA"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ar-SA"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المنبعثة من الجسم </a:t>
            </a:r>
            <a:r>
              <a:rPr lang="ar-SA"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الأسود</a:t>
            </a:r>
            <a:r>
              <a:rPr lang="ar-IQ"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t>
            </a:r>
            <a:endParaRPr lang="en-US"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p>
            <a:pPr algn="ctr" rtl="1">
              <a:lnSpc>
                <a:spcPct val="150000"/>
              </a:lnSpc>
              <a:spcAft>
                <a:spcPts val="800"/>
              </a:spcAft>
            </a:pPr>
            <a:r>
              <a:rPr lang="en-US" sz="2400" b="1"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𝐸</a:t>
            </a:r>
            <a:r>
              <a:rPr lang="en-US" sz="2400" b="1"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𝑛</a:t>
            </a:r>
            <a:r>
              <a:rPr lang="en-US" sz="2400" b="1" dirty="0" err="1"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ℎν</a:t>
            </a:r>
            <a:endParaRPr lang="en-US"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p>
            <a:pPr algn="r" rtl="1">
              <a:lnSpc>
                <a:spcPct val="150000"/>
              </a:lnSpc>
              <a:spcAft>
                <a:spcPts val="800"/>
              </a:spcAft>
            </a:pPr>
            <a:r>
              <a:rPr lang="ar-SA"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حيث </a:t>
            </a:r>
            <a:r>
              <a:rPr lang="en-US"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𝑛  </a:t>
            </a:r>
            <a:r>
              <a:rPr lang="ar-IQ"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ar-SA"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هو </a:t>
            </a:r>
            <a:r>
              <a:rPr lang="ar-SA"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عدد كمات الضوء في النظام الذي تردده </a:t>
            </a:r>
            <a:r>
              <a:rPr lang="en-US" sz="2400" b="1"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ν </a:t>
            </a:r>
            <a:r>
              <a:rPr lang="ar-IQ" sz="2400" b="1"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ar-SA"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و</a:t>
            </a:r>
            <a:r>
              <a:rPr lang="en-US" sz="2400" b="1"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ℎ</a:t>
            </a:r>
            <a:r>
              <a:rPr lang="ar-IQ" sz="2400" b="1"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ar-SA"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هو ثابت يسمى ثابت بلانك، وقيمته التقريبية </a:t>
            </a:r>
            <a:r>
              <a:rPr lang="ar-SA"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تساوي</a:t>
            </a:r>
            <a:r>
              <a:rPr lang="ar-IQ"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ar-SA"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6.626×10</a:t>
            </a:r>
            <a:r>
              <a:rPr lang="en-US" sz="2400" baseline="300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-34</a:t>
            </a:r>
            <a:r>
              <a:rPr lang="en-US"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m</a:t>
            </a:r>
            <a:r>
              <a:rPr lang="en-US" sz="2400" baseline="300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2</a:t>
            </a:r>
            <a:r>
              <a:rPr lang="en-US"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⋅kg/s.</a:t>
            </a:r>
          </a:p>
          <a:p>
            <a:pPr algn="r" rtl="1">
              <a:lnSpc>
                <a:spcPct val="150000"/>
              </a:lnSpc>
              <a:spcAft>
                <a:spcPts val="800"/>
              </a:spcAft>
            </a:pPr>
            <a:r>
              <a:rPr lang="ar-SA"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لاحظ أنه بالنسبة لموجات الضوء، تكون سرعة الموجة هي سرعة الضوء في الفراغ  </a:t>
            </a:r>
            <a:r>
              <a:rPr lang="en-US" sz="2400" b="1"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𝑐</a:t>
            </a:r>
            <a:r>
              <a:rPr lang="ar-SA"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وبما أن سرعة الموجة بصورة عامة تساوي تردد الموجة في طولها الموجي  </a:t>
            </a:r>
            <a:r>
              <a:rPr lang="en-US" sz="2400" b="1"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 = </a:t>
            </a:r>
            <a:r>
              <a:rPr lang="en-US" sz="2400" b="1" dirty="0" err="1"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ℎν</a:t>
            </a:r>
            <a:r>
              <a:rPr lang="en-US"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ar-IQ"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ar-SA"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يمكننا كتابة </a:t>
            </a:r>
            <a:endParaRPr lang="en-US"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p>
            <a:pPr algn="ctr" rtl="1">
              <a:lnSpc>
                <a:spcPct val="150000"/>
              </a:lnSpc>
              <a:spcAft>
                <a:spcPts val="800"/>
              </a:spcAft>
            </a:pPr>
            <a:r>
              <a:rPr lang="en-US" sz="2400" b="1"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𝐸</a:t>
            </a:r>
            <a:r>
              <a:rPr lang="en-US" sz="2400" b="1" baseline="-250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a:t>
            </a:r>
            <a:r>
              <a:rPr lang="en-US" sz="2400" b="1"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𝑛</a:t>
            </a:r>
            <a:r>
              <a:rPr lang="en-US" sz="2400" b="1"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ℎ(𝑐/𝜆)</a:t>
            </a:r>
            <a:endParaRPr lang="ar-IQ" sz="2400" b="1"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p>
            <a:pPr algn="r" rtl="1">
              <a:lnSpc>
                <a:spcPct val="150000"/>
              </a:lnSpc>
              <a:spcAft>
                <a:spcPts val="800"/>
              </a:spcAft>
            </a:pPr>
            <a:r>
              <a:rPr lang="ar-SA"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تساعدنا هذه المعادلة في فهم السبب الذي يجعل افتراض تكميم الطاقة يكون منحنى إشعاع جسم أسود يتجه إلى الصفر عندما يأخذ الطول الموجي في التضاؤل</a:t>
            </a:r>
            <a:r>
              <a:rPr lang="en-US"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t>
            </a:r>
          </a:p>
        </p:txBody>
      </p:sp>
    </p:spTree>
    <p:extLst>
      <p:ext uri="{BB962C8B-B14F-4D97-AF65-F5344CB8AC3E}">
        <p14:creationId xmlns:p14="http://schemas.microsoft.com/office/powerpoint/2010/main" val="3034740313"/>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42</TotalTime>
  <Words>626</Words>
  <Application>Microsoft Office PowerPoint</Application>
  <PresentationFormat>Widescreen</PresentationFormat>
  <Paragraphs>42</Paragraphs>
  <Slides>11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Arial</vt:lpstr>
      <vt:lpstr>Calibri</vt:lpstr>
      <vt:lpstr>Century Gothic</vt:lpstr>
      <vt:lpstr>Times New Roman</vt:lpstr>
      <vt:lpstr>Wingdings 3</vt:lpstr>
      <vt:lpstr>Wisp</vt:lpstr>
      <vt:lpstr>اشعاع الجسم الأسود و قاعدة عدم الدقة لهايزنبرج</vt:lpstr>
      <vt:lpstr>اشعاع الجسم الأسود</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قاعدة عدم الدقة لهايزنبرج</vt:lpstr>
      <vt:lpstr>PowerPoint Presentation</vt:lpstr>
    </vt:vector>
  </TitlesOfParts>
  <Company>Microsoft (C)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اشعاع الجسم الأسود</dc:title>
  <dc:creator>Hayder Alsaad</dc:creator>
  <cp:lastModifiedBy>Hayder Alsaad</cp:lastModifiedBy>
  <cp:revision>10</cp:revision>
  <dcterms:created xsi:type="dcterms:W3CDTF">2022-02-26T18:37:54Z</dcterms:created>
  <dcterms:modified xsi:type="dcterms:W3CDTF">2022-02-27T16:51:32Z</dcterms:modified>
</cp:coreProperties>
</file>